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8" r:id="rId9"/>
    <p:sldId id="267" r:id="rId10"/>
    <p:sldId id="263" r:id="rId11"/>
    <p:sldId id="264" r:id="rId12"/>
    <p:sldId id="270" r:id="rId13"/>
    <p:sldId id="265" r:id="rId1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122480"/>
            <a:ext cx="9143280" cy="11064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280" cy="238680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4" descr="Modcom-Main"/>
          <p:cNvPicPr/>
          <p:nvPr/>
        </p:nvPicPr>
        <p:blipFill>
          <a:blip r:embed="rId2"/>
          <a:stretch/>
        </p:blipFill>
        <p:spPr>
          <a:xfrm>
            <a:off x="3840480" y="1064160"/>
            <a:ext cx="4106880" cy="1409040"/>
          </a:xfrm>
          <a:prstGeom prst="rect">
            <a:avLst/>
          </a:prstGeom>
          <a:ln w="0">
            <a:noFill/>
          </a:ln>
        </p:spPr>
      </p:pic>
      <p:sp>
        <p:nvSpPr>
          <p:cNvPr id="40" name="CustomShape 2"/>
          <p:cNvSpPr/>
          <p:nvPr/>
        </p:nvSpPr>
        <p:spPr>
          <a:xfrm>
            <a:off x="2476080" y="2926080"/>
            <a:ext cx="7427160" cy="1075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buNone/>
            </a:pPr>
            <a:r>
              <a:rPr lang="en-US" sz="3200" b="1" strike="noStrike" spc="-1" dirty="0">
                <a:solidFill>
                  <a:srgbClr val="000000"/>
                </a:solidFill>
                <a:latin typeface="Arial Black"/>
                <a:ea typeface="DejaVu Sans"/>
              </a:rPr>
              <a:t>MODCOM INSTITUTE OF TECHNOLOGY PROJECT </a:t>
            </a:r>
            <a:endParaRPr lang="en-US" sz="32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ustomShape 3"/>
          <p:cNvSpPr/>
          <p:nvPr/>
        </p:nvSpPr>
        <p:spPr>
          <a:xfrm>
            <a:off x="826477" y="1664571"/>
            <a:ext cx="10506808" cy="378419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6840">
              <a:lnSpc>
                <a:spcPct val="100000"/>
              </a:lnSpc>
              <a:buClr>
                <a:srgbClr val="70AD47"/>
              </a:buClr>
              <a:buFont typeface="Wingdings" charset="2"/>
              <a:buChar char=""/>
            </a:pPr>
            <a:r>
              <a:rPr lang="en-US" sz="2000" spc="-1" dirty="0">
                <a:solidFill>
                  <a:srgbClr val="000000"/>
                </a:solidFill>
                <a:latin typeface="Calibri"/>
              </a:rPr>
              <a:t>The traveling agency system can be used by various stakeholders such as travelers, travel agents, tour operators, and administrative staff within the agency. Travelers utilize the system to search for and book flights, accommodations, and activities. Travel agents and tour operators manage bookings, handle customer inquiries, and organize travel itineraries. Administrative staff use the system for accounting, reporting, and overall management of the agency's </a:t>
            </a:r>
          </a:p>
          <a:p>
            <a:pPr marL="360">
              <a:lnSpc>
                <a:spcPct val="100000"/>
              </a:lnSpc>
              <a:buClr>
                <a:srgbClr val="70AD47"/>
              </a:buClr>
            </a:pPr>
            <a:endParaRPr lang="en-US" sz="2000" b="1" strike="noStrike" spc="-1" dirty="0">
              <a:latin typeface="Arial"/>
            </a:endParaRPr>
          </a:p>
          <a:p>
            <a:pPr>
              <a:lnSpc>
                <a:spcPct val="100000"/>
              </a:lnSpc>
              <a:buNone/>
            </a:pPr>
            <a:r>
              <a:rPr lang="en-US" sz="2000" b="1" strike="noStrike" spc="-1" dirty="0">
                <a:solidFill>
                  <a:srgbClr val="000000"/>
                </a:solidFill>
                <a:latin typeface="Calibri"/>
                <a:ea typeface="DejaVu Sans"/>
              </a:rPr>
              <a:t>Explain Any Revenue model you would want to use to make Money. </a:t>
            </a:r>
            <a:r>
              <a:rPr lang="en-US" sz="2000" b="1" strike="noStrike" spc="-1" dirty="0" smtClean="0">
                <a:solidFill>
                  <a:srgbClr val="000000"/>
                </a:solidFill>
                <a:latin typeface="Calibri"/>
                <a:ea typeface="DejaVu Sans"/>
              </a:rPr>
              <a:t>i.e. </a:t>
            </a:r>
            <a:endParaRPr lang="en-US" sz="2000" b="1" strike="noStrike" spc="-1" dirty="0">
              <a:latin typeface="Arial"/>
            </a:endParaRPr>
          </a:p>
          <a:p>
            <a:pPr marL="457200" indent="-456840">
              <a:lnSpc>
                <a:spcPct val="100000"/>
              </a:lnSpc>
              <a:buClr>
                <a:srgbClr val="70AD47"/>
              </a:buClr>
              <a:buFont typeface="Wingdings" charset="2"/>
              <a:buChar char=""/>
            </a:pPr>
            <a:r>
              <a:rPr lang="en-US" sz="2000" dirty="0"/>
              <a:t>partners with travel suppliers to offer their products and services on the site. </a:t>
            </a:r>
            <a:endParaRPr lang="en-US" sz="2000" b="0" strike="noStrike" spc="-1" dirty="0">
              <a:latin typeface="Arial"/>
            </a:endParaRPr>
          </a:p>
          <a:p>
            <a:pPr marL="457200" indent="-456840">
              <a:lnSpc>
                <a:spcPct val="100000"/>
              </a:lnSpc>
              <a:buClr>
                <a:srgbClr val="70AD47"/>
              </a:buClr>
              <a:buFont typeface="Wingdings" charset="2"/>
              <a:buChar char=""/>
            </a:pPr>
            <a:r>
              <a:rPr lang="en-US" sz="2000" dirty="0"/>
              <a:t>The commission rate varies depending on the supplier and the type of product or service being </a:t>
            </a:r>
            <a:r>
              <a:rPr lang="en-US" sz="2000" dirty="0" smtClean="0"/>
              <a:t>booked </a:t>
            </a:r>
            <a:r>
              <a:rPr lang="en-US" sz="2000" b="0" strike="noStrike" spc="-1" dirty="0" smtClean="0">
                <a:solidFill>
                  <a:srgbClr val="000000"/>
                </a:solidFill>
                <a:latin typeface="Calibri"/>
                <a:ea typeface="DejaVu Sans"/>
              </a:rPr>
              <a:t>Commissions </a:t>
            </a:r>
          </a:p>
          <a:p>
            <a:pPr marL="457200" indent="-456840">
              <a:lnSpc>
                <a:spcPct val="100000"/>
              </a:lnSpc>
              <a:buClr>
                <a:srgbClr val="70AD47"/>
              </a:buClr>
              <a:buFont typeface="Wingdings" charset="2"/>
              <a:buChar char=""/>
            </a:pPr>
            <a:r>
              <a:rPr lang="en-US" sz="2000" dirty="0"/>
              <a:t>offer additional services to customers, such as travel insurance, tours, and activities</a:t>
            </a:r>
            <a:endParaRPr lang="en-US" sz="2000" b="0" strike="noStrike" spc="-1" dirty="0" smtClean="0">
              <a:solidFill>
                <a:srgbClr val="000000"/>
              </a:solidFill>
              <a:latin typeface="Calibri"/>
              <a:ea typeface="DejaVu Sans"/>
            </a:endParaRPr>
          </a:p>
          <a:p>
            <a:pPr marL="457200" indent="-456840">
              <a:lnSpc>
                <a:spcPct val="100000"/>
              </a:lnSpc>
              <a:buClr>
                <a:srgbClr val="70AD47"/>
              </a:buClr>
              <a:buFont typeface="Wingdings" charset="2"/>
              <a:buChar char=""/>
            </a:pPr>
            <a:endParaRPr lang="en-US" sz="2000" b="0" strike="noStrike" spc="-1" dirty="0">
              <a:latin typeface="Arial"/>
            </a:endParaRPr>
          </a:p>
        </p:txBody>
      </p:sp>
      <p:sp>
        <p:nvSpPr>
          <p:cNvPr id="61" name="CustomShape 1"/>
          <p:cNvSpPr/>
          <p:nvPr/>
        </p:nvSpPr>
        <p:spPr>
          <a:xfrm>
            <a:off x="421920" y="393840"/>
            <a:ext cx="11365920" cy="6287400"/>
          </a:xfrm>
          <a:prstGeom prst="roundRect">
            <a:avLst>
              <a:gd name="adj" fmla="val 16667"/>
            </a:avLst>
          </a:prstGeom>
          <a:noFill/>
          <a:ln w="73080">
            <a:solidFill>
              <a:srgbClr val="92D050"/>
            </a:solidFill>
          </a:ln>
        </p:spPr>
        <p:style>
          <a:lnRef idx="2">
            <a:schemeClr val="accent1">
              <a:shade val="50000"/>
            </a:schemeClr>
          </a:lnRef>
          <a:fillRef idx="1">
            <a:schemeClr val="accent1"/>
          </a:fillRef>
          <a:effectRef idx="0">
            <a:schemeClr val="accent1"/>
          </a:effectRef>
          <a:fontRef idx="minor"/>
        </p:style>
      </p:sp>
      <p:sp>
        <p:nvSpPr>
          <p:cNvPr id="62" name="CustomShape 2"/>
          <p:cNvSpPr/>
          <p:nvPr/>
        </p:nvSpPr>
        <p:spPr>
          <a:xfrm>
            <a:off x="1336430" y="694592"/>
            <a:ext cx="9284677" cy="76493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gn="ctr">
              <a:lnSpc>
                <a:spcPct val="90000"/>
              </a:lnSpc>
              <a:buNone/>
            </a:pPr>
            <a:r>
              <a:rPr lang="en-GB" sz="6000" b="0" strike="noStrike" spc="-1" dirty="0">
                <a:solidFill>
                  <a:srgbClr val="000000"/>
                </a:solidFill>
                <a:latin typeface="Calibri Light"/>
                <a:ea typeface="DejaVu Sans"/>
              </a:rPr>
              <a:t>Target </a:t>
            </a:r>
            <a:r>
              <a:rPr lang="en-GB" sz="6000" b="0" strike="noStrike" spc="-1" dirty="0" smtClean="0">
                <a:solidFill>
                  <a:srgbClr val="000000"/>
                </a:solidFill>
                <a:latin typeface="Calibri Light"/>
                <a:ea typeface="DejaVu Sans"/>
              </a:rPr>
              <a:t>Audience</a:t>
            </a:r>
            <a:endParaRPr lang="en-US" sz="6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ustomShape 1"/>
          <p:cNvSpPr/>
          <p:nvPr/>
        </p:nvSpPr>
        <p:spPr>
          <a:xfrm>
            <a:off x="421920" y="393840"/>
            <a:ext cx="11365920" cy="6287400"/>
          </a:xfrm>
          <a:prstGeom prst="roundRect">
            <a:avLst>
              <a:gd name="adj" fmla="val 16667"/>
            </a:avLst>
          </a:prstGeom>
          <a:noFill/>
          <a:ln w="73080">
            <a:solidFill>
              <a:srgbClr val="92D050"/>
            </a:solidFill>
          </a:ln>
        </p:spPr>
        <p:style>
          <a:lnRef idx="2">
            <a:schemeClr val="accent1">
              <a:shade val="50000"/>
            </a:schemeClr>
          </a:lnRef>
          <a:fillRef idx="1">
            <a:schemeClr val="accent1"/>
          </a:fillRef>
          <a:effectRef idx="0">
            <a:schemeClr val="accent1"/>
          </a:effectRef>
          <a:fontRef idx="minor"/>
        </p:style>
      </p:sp>
      <p:sp>
        <p:nvSpPr>
          <p:cNvPr id="64" name="CustomShape 2"/>
          <p:cNvSpPr/>
          <p:nvPr/>
        </p:nvSpPr>
        <p:spPr>
          <a:xfrm>
            <a:off x="1723417" y="127496"/>
            <a:ext cx="8480160" cy="1310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90000"/>
              </a:lnSpc>
              <a:buNone/>
            </a:pPr>
            <a:r>
              <a:rPr lang="en-GB" sz="6000" b="0" strike="noStrike" spc="-1" dirty="0">
                <a:solidFill>
                  <a:srgbClr val="000000"/>
                </a:solidFill>
                <a:latin typeface="Calibri Light"/>
                <a:ea typeface="DejaVu Sans"/>
              </a:rPr>
              <a:t>Conclusion</a:t>
            </a:r>
            <a:endParaRPr lang="en-US" sz="6000" b="0" strike="noStrike" spc="-1" dirty="0">
              <a:latin typeface="Arial"/>
            </a:endParaRPr>
          </a:p>
        </p:txBody>
      </p:sp>
      <p:sp>
        <p:nvSpPr>
          <p:cNvPr id="65" name="CustomShape 3"/>
          <p:cNvSpPr/>
          <p:nvPr/>
        </p:nvSpPr>
        <p:spPr>
          <a:xfrm>
            <a:off x="1168414" y="1143000"/>
            <a:ext cx="9872931" cy="575396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6840">
              <a:buClr>
                <a:srgbClr val="70AD47"/>
              </a:buClr>
              <a:buFont typeface="Wingdings" charset="2"/>
              <a:buChar char=""/>
            </a:pPr>
            <a:r>
              <a:rPr lang="en-US" sz="2400" dirty="0" smtClean="0"/>
              <a:t>Gateway </a:t>
            </a:r>
            <a:r>
              <a:rPr lang="en-US" sz="2400" dirty="0"/>
              <a:t>Travel Agency is a premier travel booking website that offers a seamless experience for users looking to book and travel to various destinations. Through extensive Research Methodology, Gateway ensures that its platform is user-friendly and caters to the diverse travel needs of customers. By identifying potential issues and challenges proactively, Problem Identification is a key aspect of Gateway's commitment to excellent service. Moreover, a comprehensive Feasibility Study underpins the agency's ability to offer competitive travel packages and promotions. The thorough System Analysis employed by Gateway ensures that the platform operates efficiently, guaranteeing a smooth and reliable booking process for all travelers. With a focus on these critical elements, Gateway Travel Agency stands out as a reliable and customer-centric option for all travel enthusiasts.</a:t>
            </a:r>
          </a:p>
          <a:p>
            <a:pPr marL="457200" indent="-456840">
              <a:lnSpc>
                <a:spcPct val="100000"/>
              </a:lnSpc>
              <a:buClr>
                <a:srgbClr val="70AD47"/>
              </a:buClr>
              <a:buFont typeface="Wingdings" charset="2"/>
              <a:buChar char=""/>
            </a:pPr>
            <a:endParaRPr lang="en-US" sz="1600" b="0" strike="noStrike" spc="-1" dirty="0">
              <a:latin typeface="Arial"/>
            </a:endParaRPr>
          </a:p>
          <a:p>
            <a:pPr>
              <a:lnSpc>
                <a:spcPct val="100000"/>
              </a:lnSpc>
              <a:buNone/>
            </a:pPr>
            <a:endParaRPr lang="en-US" sz="16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2"/>
          <p:cNvSpPr/>
          <p:nvPr/>
        </p:nvSpPr>
        <p:spPr>
          <a:xfrm>
            <a:off x="1723417" y="545122"/>
            <a:ext cx="8480160" cy="89241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55000" lnSpcReduction="20000"/>
          </a:bodyPr>
          <a:lstStyle/>
          <a:p>
            <a:pPr algn="ctr">
              <a:lnSpc>
                <a:spcPct val="90000"/>
              </a:lnSpc>
            </a:pPr>
            <a:r>
              <a:rPr lang="en-US" sz="6000" b="1" u="sng" spc="-1" dirty="0">
                <a:solidFill>
                  <a:srgbClr val="000000"/>
                </a:solidFill>
                <a:latin typeface="Times New Roman" panose="02020603050405020304" pitchFamily="18" charset="0"/>
                <a:cs typeface="Times New Roman" panose="02020603050405020304" pitchFamily="18" charset="0"/>
              </a:rPr>
              <a:t>Future</a:t>
            </a:r>
            <a:r>
              <a:rPr lang="en-US" sz="6000" b="1" u="sng" spc="-1" dirty="0">
                <a:solidFill>
                  <a:srgbClr val="000000"/>
                </a:solidFill>
                <a:latin typeface="Calibri"/>
              </a:rPr>
              <a:t> </a:t>
            </a:r>
            <a:r>
              <a:rPr lang="en-US" sz="6000" b="1" u="sng" spc="-1" dirty="0">
                <a:solidFill>
                  <a:srgbClr val="000000"/>
                </a:solidFill>
                <a:latin typeface="Times New Roman" panose="02020603050405020304" pitchFamily="18" charset="0"/>
                <a:cs typeface="Times New Roman" panose="02020603050405020304" pitchFamily="18" charset="0"/>
              </a:rPr>
              <a:t>Enhancements</a:t>
            </a:r>
            <a:r>
              <a:rPr lang="en-US" sz="6000" b="1" u="sng" spc="-1" dirty="0">
                <a:solidFill>
                  <a:srgbClr val="000000"/>
                </a:solidFill>
                <a:latin typeface="Calibri"/>
              </a:rPr>
              <a:t>:</a:t>
            </a:r>
          </a:p>
          <a:p>
            <a:pPr algn="ctr">
              <a:lnSpc>
                <a:spcPct val="90000"/>
              </a:lnSpc>
              <a:buNone/>
            </a:pPr>
            <a:r>
              <a:rPr lang="en-US" sz="6000" spc="-1" dirty="0" smtClean="0">
                <a:latin typeface="Arial"/>
              </a:rPr>
              <a:t> </a:t>
            </a:r>
            <a:endParaRPr lang="en-US" sz="6000" b="0" strike="noStrike" spc="-1" dirty="0">
              <a:latin typeface="Arial"/>
            </a:endParaRPr>
          </a:p>
        </p:txBody>
      </p:sp>
      <p:sp>
        <p:nvSpPr>
          <p:cNvPr id="65" name="CustomShape 3"/>
          <p:cNvSpPr/>
          <p:nvPr/>
        </p:nvSpPr>
        <p:spPr>
          <a:xfrm>
            <a:off x="1168414" y="1143000"/>
            <a:ext cx="9872931" cy="3722642"/>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342900" indent="-342900">
              <a:buFont typeface="Wingdings" panose="05000000000000000000" pitchFamily="2" charset="2"/>
              <a:buChar char="ü"/>
            </a:pPr>
            <a:r>
              <a:rPr lang="en-US" sz="2000" spc="-1" dirty="0">
                <a:solidFill>
                  <a:srgbClr val="000000"/>
                </a:solidFill>
                <a:latin typeface="Times New Roman" panose="02020603050405020304" pitchFamily="18" charset="0"/>
                <a:cs typeface="Times New Roman" panose="02020603050405020304" pitchFamily="18" charset="0"/>
              </a:rPr>
              <a:t>Develop a mobile app for the </a:t>
            </a:r>
            <a:r>
              <a:rPr lang="en-US" sz="2000" spc="-1" dirty="0" smtClean="0">
                <a:solidFill>
                  <a:srgbClr val="000000"/>
                </a:solidFill>
                <a:latin typeface="Times New Roman" panose="02020603050405020304" pitchFamily="18" charset="0"/>
                <a:cs typeface="Times New Roman" panose="02020603050405020304" pitchFamily="18" charset="0"/>
              </a:rPr>
              <a:t>system – For easy access when one just need to download the app and it will temporally stay in her or his phone . </a:t>
            </a:r>
            <a:endParaRPr lang="en-US" sz="2000" spc="-1" dirty="0">
              <a:solidFill>
                <a:srgbClr val="000000"/>
              </a:solidFill>
              <a:latin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ü"/>
            </a:pPr>
            <a:r>
              <a:rPr lang="en-US" sz="2000" b="0" strike="noStrike" spc="-1" dirty="0" smtClean="0">
                <a:latin typeface="Times New Roman" panose="02020603050405020304" pitchFamily="18" charset="0"/>
                <a:cs typeface="Times New Roman" panose="02020603050405020304" pitchFamily="18" charset="0"/>
              </a:rPr>
              <a:t>Develop a way of payment  through credit cards </a:t>
            </a:r>
            <a:r>
              <a:rPr lang="en-US" sz="2000" b="0" strike="noStrike" spc="-1" dirty="0" err="1" smtClean="0">
                <a:latin typeface="Times New Roman" panose="02020603050405020304" pitchFamily="18" charset="0"/>
                <a:cs typeface="Times New Roman" panose="02020603050405020304" pitchFamily="18" charset="0"/>
              </a:rPr>
              <a:t>e.g</a:t>
            </a:r>
            <a:r>
              <a:rPr lang="en-US" sz="2000" b="0" strike="noStrike" spc="-1" dirty="0" smtClean="0">
                <a:latin typeface="Times New Roman" panose="02020603050405020304" pitchFamily="18" charset="0"/>
                <a:cs typeface="Times New Roman" panose="02020603050405020304" pitchFamily="18" charset="0"/>
              </a:rPr>
              <a:t> visa and implement the </a:t>
            </a:r>
            <a:r>
              <a:rPr lang="en-US" sz="2000" b="0" strike="noStrike" spc="-1" dirty="0" err="1" smtClean="0">
                <a:latin typeface="Times New Roman" panose="02020603050405020304" pitchFamily="18" charset="0"/>
                <a:cs typeface="Times New Roman" panose="02020603050405020304" pitchFamily="18" charset="0"/>
              </a:rPr>
              <a:t>Mpesa</a:t>
            </a:r>
            <a:r>
              <a:rPr lang="en-US" sz="2000" b="0" strike="noStrike" spc="-1" dirty="0" smtClean="0">
                <a:latin typeface="Times New Roman" panose="02020603050405020304" pitchFamily="18" charset="0"/>
                <a:cs typeface="Times New Roman" panose="02020603050405020304" pitchFamily="18" charset="0"/>
              </a:rPr>
              <a:t> way for payment.</a:t>
            </a:r>
          </a:p>
          <a:p>
            <a:pPr marL="342900" indent="-342900">
              <a:buFont typeface="Wingdings" panose="05000000000000000000" pitchFamily="2" charset="2"/>
              <a:buChar char="ü"/>
            </a:pPr>
            <a:r>
              <a:rPr lang="en-US" sz="2000" spc="-1" dirty="0">
                <a:solidFill>
                  <a:srgbClr val="000000"/>
                </a:solidFill>
                <a:latin typeface="Times New Roman" panose="02020603050405020304" pitchFamily="18" charset="0"/>
                <a:cs typeface="Times New Roman" panose="02020603050405020304" pitchFamily="18" charset="0"/>
              </a:rPr>
              <a:t>Enhanced Matching </a:t>
            </a:r>
            <a:r>
              <a:rPr lang="en-US" sz="2000" spc="-1" dirty="0" smtClean="0">
                <a:solidFill>
                  <a:srgbClr val="000000"/>
                </a:solidFill>
                <a:latin typeface="Times New Roman" panose="02020603050405020304" pitchFamily="18" charset="0"/>
                <a:cs typeface="Times New Roman" panose="02020603050405020304" pitchFamily="18" charset="0"/>
              </a:rPr>
              <a:t>Algorithm – were one  search history will be looked upon and tell you your most visited site.</a:t>
            </a:r>
          </a:p>
          <a:p>
            <a:pPr marL="342900" indent="-342900">
              <a:buFont typeface="Wingdings" panose="05000000000000000000" pitchFamily="2" charset="2"/>
              <a:buChar char="ü"/>
            </a:pPr>
            <a:r>
              <a:rPr lang="en-US" sz="2000" b="0" strike="noStrike" spc="-1" dirty="0" smtClean="0">
                <a:solidFill>
                  <a:srgbClr val="000000"/>
                </a:solidFill>
                <a:latin typeface="Times New Roman" panose="02020603050405020304" pitchFamily="18" charset="0"/>
                <a:cs typeface="Times New Roman" panose="02020603050405020304" pitchFamily="18" charset="0"/>
              </a:rPr>
              <a:t>We will implement a platform were one can view his bookings after he or she complete everything.</a:t>
            </a:r>
          </a:p>
          <a:p>
            <a:pPr marL="342900" indent="-342900">
              <a:buFont typeface="Wingdings" panose="05000000000000000000" pitchFamily="2" charset="2"/>
              <a:buChar char="ü"/>
            </a:pPr>
            <a:r>
              <a:rPr lang="en-US" sz="2000" spc="-1" dirty="0">
                <a:solidFill>
                  <a:srgbClr val="000000"/>
                </a:solidFill>
                <a:latin typeface="Times New Roman" panose="02020603050405020304" pitchFamily="18" charset="0"/>
                <a:cs typeface="Times New Roman" panose="02020603050405020304" pitchFamily="18" charset="0"/>
              </a:rPr>
              <a:t> </a:t>
            </a:r>
            <a:r>
              <a:rPr lang="en-US" sz="2000" spc="-1" dirty="0" smtClean="0">
                <a:solidFill>
                  <a:srgbClr val="000000"/>
                </a:solidFill>
                <a:latin typeface="Times New Roman" panose="02020603050405020304" pitchFamily="18" charset="0"/>
                <a:cs typeface="Times New Roman" panose="02020603050405020304" pitchFamily="18" charset="0"/>
              </a:rPr>
              <a:t>we will implement a way one is able to self drive her self or book car rental if he or she don’t want can book a car rent.</a:t>
            </a:r>
          </a:p>
          <a:p>
            <a:pPr marL="342900" indent="-342900">
              <a:buFont typeface="Wingdings" panose="05000000000000000000" pitchFamily="2" charset="2"/>
              <a:buChar char="ü"/>
            </a:pPr>
            <a:endParaRPr lang="en-US" sz="2000" b="0" strike="noStrike" spc="-1" dirty="0" smtClean="0">
              <a:latin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ü"/>
            </a:pPr>
            <a:endParaRPr lang="en-US" sz="1600" b="0" strike="noStrike" spc="-1" dirty="0">
              <a:latin typeface="Arial"/>
            </a:endParaRPr>
          </a:p>
        </p:txBody>
      </p:sp>
    </p:spTree>
    <p:extLst>
      <p:ext uri="{BB962C8B-B14F-4D97-AF65-F5344CB8AC3E}">
        <p14:creationId xmlns:p14="http://schemas.microsoft.com/office/powerpoint/2010/main" val="3132074075"/>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ustomShape 1"/>
          <p:cNvSpPr/>
          <p:nvPr/>
        </p:nvSpPr>
        <p:spPr>
          <a:xfrm>
            <a:off x="421920" y="393840"/>
            <a:ext cx="11365920" cy="6287400"/>
          </a:xfrm>
          <a:prstGeom prst="roundRect">
            <a:avLst>
              <a:gd name="adj" fmla="val 16667"/>
            </a:avLst>
          </a:prstGeom>
          <a:noFill/>
          <a:ln w="73080">
            <a:solidFill>
              <a:srgbClr val="92D050"/>
            </a:solidFill>
          </a:ln>
        </p:spPr>
        <p:style>
          <a:lnRef idx="2">
            <a:schemeClr val="accent1">
              <a:shade val="50000"/>
            </a:schemeClr>
          </a:lnRef>
          <a:fillRef idx="1">
            <a:schemeClr val="accent1"/>
          </a:fillRef>
          <a:effectRef idx="0">
            <a:schemeClr val="accent1"/>
          </a:effectRef>
          <a:fontRef idx="minor"/>
        </p:style>
      </p:sp>
      <p:sp>
        <p:nvSpPr>
          <p:cNvPr id="67" name="CustomShape 2"/>
          <p:cNvSpPr/>
          <p:nvPr/>
        </p:nvSpPr>
        <p:spPr>
          <a:xfrm>
            <a:off x="2005477" y="1916723"/>
            <a:ext cx="8480160" cy="464233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90000"/>
              </a:lnSpc>
            </a:pPr>
            <a:r>
              <a:rPr lang="en-GB" sz="6000" b="1" spc="-1" dirty="0">
                <a:solidFill>
                  <a:srgbClr val="000000"/>
                </a:solidFill>
                <a:latin typeface="Times New Roman" panose="02020603050405020304" pitchFamily="18" charset="0"/>
                <a:cs typeface="Times New Roman" panose="02020603050405020304" pitchFamily="18" charset="0"/>
              </a:rPr>
              <a:t>End of presentation</a:t>
            </a:r>
            <a:r>
              <a:rPr lang="en-GB" sz="6000" b="1" spc="-1" dirty="0" smtClean="0">
                <a:solidFill>
                  <a:srgbClr val="000000"/>
                </a:solidFill>
                <a:latin typeface="Times New Roman" panose="02020603050405020304" pitchFamily="18" charset="0"/>
                <a:cs typeface="Times New Roman" panose="02020603050405020304" pitchFamily="18" charset="0"/>
              </a:rPr>
              <a:t>.</a:t>
            </a:r>
          </a:p>
          <a:p>
            <a:pPr algn="ctr">
              <a:lnSpc>
                <a:spcPct val="90000"/>
              </a:lnSpc>
            </a:pPr>
            <a:r>
              <a:rPr lang="en-GB" sz="6000" b="1" spc="-1" dirty="0">
                <a:solidFill>
                  <a:srgbClr val="000000"/>
                </a:solidFill>
                <a:latin typeface="Times New Roman" panose="02020603050405020304" pitchFamily="18" charset="0"/>
                <a:cs typeface="Times New Roman" panose="02020603050405020304" pitchFamily="18" charset="0"/>
              </a:rPr>
              <a:t>Thank you for your time.</a:t>
            </a:r>
            <a:endParaRPr lang="en-US" sz="6000" b="1" spc="-1" dirty="0">
              <a:latin typeface="Times New Roman" panose="02020603050405020304" pitchFamily="18" charset="0"/>
              <a:cs typeface="Times New Roman" panose="02020603050405020304" pitchFamily="18" charset="0"/>
            </a:endParaRPr>
          </a:p>
          <a:p>
            <a:pPr algn="ctr">
              <a:lnSpc>
                <a:spcPct val="90000"/>
              </a:lnSpc>
            </a:pPr>
            <a:endParaRPr lang="en-GB" sz="6000" b="1" spc="-1" dirty="0">
              <a:solidFill>
                <a:srgbClr val="000000"/>
              </a:solidFill>
              <a:latin typeface="Times New Roman" panose="02020603050405020304" pitchFamily="18" charset="0"/>
              <a:cs typeface="Times New Roman" panose="02020603050405020304" pitchFamily="18" charset="0"/>
            </a:endParaRPr>
          </a:p>
          <a:p>
            <a:pPr algn="ctr">
              <a:lnSpc>
                <a:spcPct val="90000"/>
              </a:lnSpc>
            </a:pPr>
            <a:endParaRPr lang="en-GB" sz="6000" b="1" spc="-1" dirty="0">
              <a:solidFill>
                <a:srgbClr val="000000"/>
              </a:solidFill>
              <a:latin typeface="Times New Roman" panose="02020603050405020304" pitchFamily="18" charset="0"/>
              <a:cs typeface="Times New Roman" panose="02020603050405020304" pitchFamily="18" charset="0"/>
            </a:endParaRPr>
          </a:p>
          <a:p>
            <a:pPr algn="ctr">
              <a:lnSpc>
                <a:spcPct val="90000"/>
              </a:lnSpc>
              <a:buNone/>
            </a:pPr>
            <a:endParaRPr lang="en-US" sz="60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ustomShape 2"/>
          <p:cNvSpPr/>
          <p:nvPr/>
        </p:nvSpPr>
        <p:spPr>
          <a:xfrm>
            <a:off x="2162908" y="3075120"/>
            <a:ext cx="8429372" cy="132198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4000" b="0" strike="noStrike" spc="-1" dirty="0" smtClean="0">
                <a:solidFill>
                  <a:srgbClr val="000000"/>
                </a:solidFill>
                <a:latin typeface="Copperplate Gothic Bold"/>
                <a:ea typeface="DejaVu Sans"/>
              </a:rPr>
              <a:t>NAME : </a:t>
            </a:r>
            <a:r>
              <a:rPr lang="en-US" sz="4000" b="0" strike="noStrike" spc="-1" dirty="0" err="1" smtClean="0">
                <a:solidFill>
                  <a:srgbClr val="000000"/>
                </a:solidFill>
                <a:latin typeface="Copperplate Gothic Bold"/>
                <a:ea typeface="DejaVu Sans"/>
              </a:rPr>
              <a:t>elvis</a:t>
            </a:r>
            <a:r>
              <a:rPr lang="en-US" sz="4000" b="0" strike="noStrike" spc="-1" dirty="0" smtClean="0">
                <a:solidFill>
                  <a:srgbClr val="000000"/>
                </a:solidFill>
                <a:latin typeface="Copperplate Gothic Bold"/>
                <a:ea typeface="DejaVu Sans"/>
              </a:rPr>
              <a:t> </a:t>
            </a:r>
            <a:r>
              <a:rPr lang="en-US" sz="4000" b="0" strike="noStrike" spc="-1" dirty="0" err="1" smtClean="0">
                <a:solidFill>
                  <a:srgbClr val="000000"/>
                </a:solidFill>
                <a:latin typeface="Copperplate Gothic Bold"/>
                <a:ea typeface="DejaVu Sans"/>
              </a:rPr>
              <a:t>odhiambo</a:t>
            </a:r>
            <a:r>
              <a:rPr lang="en-US" sz="4000" b="0" strike="noStrike" spc="-1" dirty="0" smtClean="0">
                <a:solidFill>
                  <a:srgbClr val="000000"/>
                </a:solidFill>
                <a:latin typeface="Copperplate Gothic Bold"/>
                <a:ea typeface="DejaVu Sans"/>
              </a:rPr>
              <a:t>   </a:t>
            </a:r>
          </a:p>
          <a:p>
            <a:pPr>
              <a:lnSpc>
                <a:spcPct val="100000"/>
              </a:lnSpc>
              <a:buNone/>
            </a:pPr>
            <a:endParaRPr lang="en-US" sz="4000" b="0" strike="noStrike" spc="-1" dirty="0">
              <a:latin typeface="Arial"/>
            </a:endParaRPr>
          </a:p>
        </p:txBody>
      </p:sp>
      <p:sp>
        <p:nvSpPr>
          <p:cNvPr id="43" name="CustomShape 3"/>
          <p:cNvSpPr/>
          <p:nvPr/>
        </p:nvSpPr>
        <p:spPr>
          <a:xfrm>
            <a:off x="4501662" y="3782880"/>
            <a:ext cx="6625218"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2400" b="0" strike="noStrike" spc="-1" dirty="0" smtClean="0">
                <a:solidFill>
                  <a:srgbClr val="000000"/>
                </a:solidFill>
                <a:latin typeface="Calibri"/>
                <a:ea typeface="DejaVu Sans"/>
              </a:rPr>
              <a:t>Project Name:</a:t>
            </a:r>
            <a:r>
              <a:rPr lang="en-US" sz="2400" dirty="0"/>
              <a:t> Gateway Travel Agency stems </a:t>
            </a:r>
            <a:endParaRPr lang="en-US" sz="2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2"/>
          <p:cNvSpPr/>
          <p:nvPr/>
        </p:nvSpPr>
        <p:spPr>
          <a:xfrm>
            <a:off x="2101362" y="782514"/>
            <a:ext cx="8018584" cy="70284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ctr">
              <a:lnSpc>
                <a:spcPct val="90000"/>
              </a:lnSpc>
              <a:buNone/>
            </a:pPr>
            <a:r>
              <a:rPr lang="en-US" sz="4400" b="1" u="sng" strike="noStrike" spc="-1" dirty="0">
                <a:solidFill>
                  <a:srgbClr val="000000"/>
                </a:solidFill>
                <a:latin typeface="Times New Roman" panose="02020603050405020304" pitchFamily="18" charset="0"/>
                <a:ea typeface="DejaVu Sans"/>
                <a:cs typeface="Times New Roman" panose="02020603050405020304" pitchFamily="18" charset="0"/>
              </a:rPr>
              <a:t>Problem definition/Need</a:t>
            </a:r>
            <a:endParaRPr lang="en-US" sz="4400" b="1" u="sng" strike="noStrike" spc="-1" dirty="0">
              <a:latin typeface="Times New Roman" panose="02020603050405020304" pitchFamily="18" charset="0"/>
              <a:cs typeface="Times New Roman" panose="02020603050405020304" pitchFamily="18" charset="0"/>
            </a:endParaRPr>
          </a:p>
        </p:txBody>
      </p:sp>
      <p:sp>
        <p:nvSpPr>
          <p:cNvPr id="46" name="CustomShape 3"/>
          <p:cNvSpPr/>
          <p:nvPr/>
        </p:nvSpPr>
        <p:spPr>
          <a:xfrm>
            <a:off x="1037493" y="1732085"/>
            <a:ext cx="10436469" cy="353797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tabLst>
                <a:tab pos="0" algn="l"/>
              </a:tabLst>
            </a:pPr>
            <a:r>
              <a:rPr lang="en-US" sz="2800" dirty="0" smtClean="0">
                <a:latin typeface="Arial Nova Cond Light" panose="020B0306020202020204" pitchFamily="34" charset="0"/>
              </a:rPr>
              <a:t>The </a:t>
            </a:r>
            <a:r>
              <a:rPr lang="en-US" sz="2800" dirty="0" smtClean="0">
                <a:latin typeface="Arial Nova Cond Light" panose="020B0306020202020204" pitchFamily="34" charset="0"/>
              </a:rPr>
              <a:t>beginning </a:t>
            </a:r>
            <a:r>
              <a:rPr lang="en-US" sz="2800" dirty="0">
                <a:latin typeface="Arial Nova Cond Light" panose="020B0306020202020204" pitchFamily="34" charset="0"/>
              </a:rPr>
              <a:t>of Gateway Travel Agency </a:t>
            </a:r>
            <a:r>
              <a:rPr lang="en-US" sz="2800" dirty="0" smtClean="0">
                <a:latin typeface="Arial Nova Cond Light" panose="020B0306020202020204" pitchFamily="34" charset="0"/>
              </a:rPr>
              <a:t>system </a:t>
            </a:r>
            <a:r>
              <a:rPr lang="en-US" sz="2800" dirty="0">
                <a:latin typeface="Arial Nova Cond Light" panose="020B0306020202020204" pitchFamily="34" charset="0"/>
              </a:rPr>
              <a:t>from identifying key pain points in traditional travel booking processes. </a:t>
            </a:r>
            <a:r>
              <a:rPr lang="en-US" sz="2800" dirty="0" smtClean="0">
                <a:latin typeface="Arial Nova Cond Light" panose="020B0306020202020204" pitchFamily="34" charset="0"/>
              </a:rPr>
              <a:t>The </a:t>
            </a:r>
            <a:r>
              <a:rPr lang="en-US" sz="2800" dirty="0" smtClean="0">
                <a:latin typeface="Arial Nova Cond Light" panose="020B0306020202020204" pitchFamily="34" charset="0"/>
              </a:rPr>
              <a:t>Bulky </a:t>
            </a:r>
            <a:r>
              <a:rPr lang="en-US" sz="2800" dirty="0">
                <a:latin typeface="Arial Nova Cond Light" panose="020B0306020202020204" pitchFamily="34" charset="0"/>
              </a:rPr>
              <a:t>booking </a:t>
            </a:r>
            <a:r>
              <a:rPr lang="en-US" sz="2800" dirty="0" smtClean="0">
                <a:latin typeface="Arial Nova Cond Light" panose="020B0306020202020204" pitchFamily="34" charset="0"/>
              </a:rPr>
              <a:t>actions, </a:t>
            </a:r>
            <a:r>
              <a:rPr lang="en-US" sz="2800" dirty="0">
                <a:latin typeface="Arial Nova Cond Light" panose="020B0306020202020204" pitchFamily="34" charset="0"/>
              </a:rPr>
              <a:t>lack of transparency, and limited customization options were among the challenges faced by travelers. Moreover, disparate sources of information often led to confusion and </a:t>
            </a:r>
            <a:r>
              <a:rPr lang="en-US" sz="2800" dirty="0" smtClean="0">
                <a:latin typeface="Arial Nova Cond Light" panose="020B0306020202020204" pitchFamily="34" charset="0"/>
              </a:rPr>
              <a:t>disappointment. </a:t>
            </a:r>
            <a:r>
              <a:rPr lang="en-US" sz="2800" dirty="0">
                <a:latin typeface="Arial Nova Cond Light" panose="020B0306020202020204" pitchFamily="34" charset="0"/>
              </a:rPr>
              <a:t>Recognizing these issues as opportunities for </a:t>
            </a:r>
            <a:r>
              <a:rPr lang="en-US" sz="2800" dirty="0" smtClean="0">
                <a:latin typeface="Arial Nova Cond Light" panose="020B0306020202020204" pitchFamily="34" charset="0"/>
              </a:rPr>
              <a:t>advance, </a:t>
            </a:r>
            <a:r>
              <a:rPr lang="en-US" sz="2800" dirty="0">
                <a:latin typeface="Arial Nova Cond Light" panose="020B0306020202020204" pitchFamily="34" charset="0"/>
              </a:rPr>
              <a:t>Gateway set out to streamline the booking experience, enhance transparency, and empower travelers with personalized solutions.</a:t>
            </a:r>
          </a:p>
          <a:p>
            <a:pPr>
              <a:lnSpc>
                <a:spcPct val="100000"/>
              </a:lnSpc>
              <a:buNone/>
              <a:tabLst>
                <a:tab pos="0" algn="l"/>
              </a:tabLst>
            </a:pPr>
            <a:endParaRPr lang="en-US" sz="2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2"/>
          <p:cNvSpPr/>
          <p:nvPr/>
        </p:nvSpPr>
        <p:spPr>
          <a:xfrm>
            <a:off x="1890346" y="526631"/>
            <a:ext cx="7736815" cy="80396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10000"/>
          </a:bodyPr>
          <a:lstStyle/>
          <a:p>
            <a:pPr algn="ctr">
              <a:lnSpc>
                <a:spcPct val="90000"/>
              </a:lnSpc>
              <a:buNone/>
            </a:pPr>
            <a:r>
              <a:rPr lang="en-GB" sz="6000" b="0" strike="noStrike" spc="-1" dirty="0">
                <a:solidFill>
                  <a:srgbClr val="000000"/>
                </a:solidFill>
                <a:latin typeface="Calibri Light"/>
                <a:ea typeface="DejaVu Sans"/>
              </a:rPr>
              <a:t>Solution</a:t>
            </a:r>
            <a:endParaRPr lang="en-US" sz="6000" b="0" strike="noStrike" spc="-1" dirty="0">
              <a:latin typeface="Arial"/>
            </a:endParaRPr>
          </a:p>
        </p:txBody>
      </p:sp>
      <p:sp>
        <p:nvSpPr>
          <p:cNvPr id="49" name="CustomShape 3"/>
          <p:cNvSpPr/>
          <p:nvPr/>
        </p:nvSpPr>
        <p:spPr>
          <a:xfrm>
            <a:off x="767949" y="1330594"/>
            <a:ext cx="10673862" cy="566163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457200" indent="-456840">
              <a:buClr>
                <a:srgbClr val="70AD47"/>
              </a:buClr>
              <a:buFont typeface="Courier New" panose="02070309020205020404" pitchFamily="49" charset="0"/>
              <a:buChar char="o"/>
            </a:pPr>
            <a:r>
              <a:rPr lang="en-US" sz="1600" dirty="0" smtClean="0"/>
              <a:t>Compete with online agencies</a:t>
            </a:r>
            <a:r>
              <a:rPr lang="en-US" sz="1600" dirty="0" smtClean="0"/>
              <a:t>:</a:t>
            </a:r>
          </a:p>
          <a:p>
            <a:pPr marL="457200" indent="-456840">
              <a:buClr>
                <a:srgbClr val="70AD47"/>
              </a:buClr>
              <a:buFont typeface="Courier New" panose="02070309020205020404" pitchFamily="49" charset="0"/>
              <a:buChar char="o"/>
            </a:pPr>
            <a:endParaRPr lang="en-US" sz="1600" dirty="0" smtClean="0"/>
          </a:p>
          <a:p>
            <a:pPr marL="457200" indent="-456840">
              <a:buClr>
                <a:srgbClr val="70AD47"/>
              </a:buClr>
              <a:buFont typeface="Courier New" panose="02070309020205020404" pitchFamily="49" charset="0"/>
              <a:buChar char="o"/>
            </a:pPr>
            <a:r>
              <a:rPr lang="en-US" sz="1600" dirty="0" smtClean="0"/>
              <a:t>Streamlined </a:t>
            </a:r>
            <a:r>
              <a:rPr lang="en-US" sz="1600" dirty="0"/>
              <a:t>booking </a:t>
            </a:r>
            <a:r>
              <a:rPr lang="en-US" sz="1600" dirty="0" smtClean="0"/>
              <a:t>experience – by developed </a:t>
            </a:r>
            <a:r>
              <a:rPr lang="en-US" sz="1600" dirty="0"/>
              <a:t>a user-friendly platform that simplifies the booking process, making it easier for travelers to plan their trips. The platform integrates all necessary steps, such as flight and hotel booking, car rental, and activity reservations, into a single interface. This reduces the complexity and time required for travelers to plan their trips</a:t>
            </a:r>
            <a:r>
              <a:rPr lang="en-US" sz="1600" dirty="0" smtClean="0"/>
              <a:t>.</a:t>
            </a:r>
          </a:p>
          <a:p>
            <a:pPr marL="457200" indent="-456840">
              <a:buClr>
                <a:srgbClr val="70AD47"/>
              </a:buClr>
              <a:buFont typeface="Courier New" panose="02070309020205020404" pitchFamily="49" charset="0"/>
              <a:buChar char="o"/>
            </a:pPr>
            <a:endParaRPr lang="en-US" sz="1600" dirty="0" smtClean="0"/>
          </a:p>
          <a:p>
            <a:pPr marL="457200" indent="-456840">
              <a:buClr>
                <a:srgbClr val="70AD47"/>
              </a:buClr>
              <a:buFont typeface="Courier New" panose="02070309020205020404" pitchFamily="49" charset="0"/>
              <a:buChar char="o"/>
            </a:pPr>
            <a:r>
              <a:rPr lang="en-US" sz="1600" dirty="0"/>
              <a:t>Enhanced </a:t>
            </a:r>
            <a:r>
              <a:rPr lang="en-US" sz="1600" dirty="0" smtClean="0"/>
              <a:t>transparency -The </a:t>
            </a:r>
            <a:r>
              <a:rPr lang="en-US" sz="1600" dirty="0"/>
              <a:t>platform provides transparent pricing and clear information about the services offered. This helps travelers make informed decisions and avoid hidden fees or unexpected charges</a:t>
            </a:r>
            <a:r>
              <a:rPr lang="en-US" sz="1600" dirty="0" smtClean="0"/>
              <a:t>.</a:t>
            </a:r>
          </a:p>
          <a:p>
            <a:pPr marL="457200" indent="-456840">
              <a:buClr>
                <a:srgbClr val="70AD47"/>
              </a:buClr>
              <a:buFont typeface="Courier New" panose="02070309020205020404" pitchFamily="49" charset="0"/>
              <a:buChar char="o"/>
            </a:pPr>
            <a:endParaRPr lang="en-US" sz="1600" dirty="0" smtClean="0"/>
          </a:p>
          <a:p>
            <a:pPr marL="457200" indent="-456840">
              <a:buClr>
                <a:srgbClr val="70AD47"/>
              </a:buClr>
              <a:buFont typeface="Courier New" panose="02070309020205020404" pitchFamily="49" charset="0"/>
              <a:buChar char="o"/>
            </a:pPr>
            <a:r>
              <a:rPr lang="en-US" sz="1600" dirty="0"/>
              <a:t>Personalized </a:t>
            </a:r>
            <a:r>
              <a:rPr lang="en-US" sz="1600" dirty="0" smtClean="0"/>
              <a:t>solutions - Gateway </a:t>
            </a:r>
            <a:r>
              <a:rPr lang="en-US" sz="1600" dirty="0"/>
              <a:t>Travel Agency leverages AI and machine learning algorithms to analyze user preferences and offer personalized recommendations. This empowers travelers to create customized itineraries tailored to their interests, budget, and travel style</a:t>
            </a:r>
            <a:r>
              <a:rPr lang="en-US" sz="1600" dirty="0" smtClean="0"/>
              <a:t>.</a:t>
            </a:r>
          </a:p>
          <a:p>
            <a:pPr marL="457200" indent="-456840">
              <a:buClr>
                <a:srgbClr val="70AD47"/>
              </a:buClr>
              <a:buFont typeface="Courier New" panose="02070309020205020404" pitchFamily="49" charset="0"/>
              <a:buChar char="o"/>
            </a:pPr>
            <a:endParaRPr lang="en-US" sz="1600" dirty="0"/>
          </a:p>
          <a:p>
            <a:pPr marL="457200" indent="-456840">
              <a:buClr>
                <a:srgbClr val="70AD47"/>
              </a:buClr>
              <a:buFont typeface="Courier New" panose="02070309020205020404" pitchFamily="49" charset="0"/>
              <a:buChar char="o"/>
            </a:pPr>
            <a:r>
              <a:rPr lang="en-US" sz="1600" dirty="0"/>
              <a:t>Centralized </a:t>
            </a:r>
            <a:r>
              <a:rPr lang="en-US" sz="1600" dirty="0" smtClean="0"/>
              <a:t>information – The </a:t>
            </a:r>
            <a:r>
              <a:rPr lang="en-US" sz="1600" dirty="0"/>
              <a:t>platform </a:t>
            </a:r>
            <a:r>
              <a:rPr lang="en-US" sz="1600" dirty="0" smtClean="0"/>
              <a:t>sums </a:t>
            </a:r>
            <a:r>
              <a:rPr lang="en-US" sz="1600" dirty="0"/>
              <a:t>information from various sources, such as airlines, hotels, and tour operators, to provide a single source of truth for travelers. This eliminates the need for travelers to search multiple websites for information, reducing confusion and frustration.</a:t>
            </a:r>
          </a:p>
          <a:p>
            <a:pPr marL="360">
              <a:buClr>
                <a:srgbClr val="70AD47"/>
              </a:buClr>
            </a:pPr>
            <a:endParaRPr lang="en-US" dirty="0"/>
          </a:p>
          <a:p>
            <a:pPr marL="457200" indent="-456840">
              <a:buClr>
                <a:srgbClr val="70AD47"/>
              </a:buClr>
              <a:buFont typeface="Wingdings" charset="2"/>
              <a:buChar char=""/>
            </a:pPr>
            <a:endParaRPr lang="en-US" dirty="0" smtClean="0"/>
          </a:p>
          <a:p>
            <a:pPr marL="457200" indent="-456840">
              <a:buClr>
                <a:srgbClr val="70AD47"/>
              </a:buClr>
              <a:buFont typeface="Wingdings" charset="2"/>
              <a:buChar char=""/>
            </a:pPr>
            <a:endParaRPr lang="en-US" dirty="0" smtClean="0"/>
          </a:p>
          <a:p>
            <a:r>
              <a:rPr lang="en-US" dirty="0"/>
              <a:t/>
            </a:r>
            <a:br>
              <a:rPr lang="en-US" dirty="0"/>
            </a:br>
            <a:endParaRPr lang="en-US" strike="noStrike" spc="-1" dirty="0" smtClean="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stomShape 1"/>
          <p:cNvSpPr/>
          <p:nvPr/>
        </p:nvSpPr>
        <p:spPr>
          <a:xfrm>
            <a:off x="421920" y="393840"/>
            <a:ext cx="11365920" cy="6287400"/>
          </a:xfrm>
          <a:prstGeom prst="roundRect">
            <a:avLst>
              <a:gd name="adj" fmla="val 16667"/>
            </a:avLst>
          </a:prstGeom>
          <a:noFill/>
          <a:ln w="73080">
            <a:solidFill>
              <a:srgbClr val="92D050"/>
            </a:solidFill>
          </a:ln>
        </p:spPr>
        <p:style>
          <a:lnRef idx="2">
            <a:schemeClr val="accent1">
              <a:shade val="50000"/>
            </a:schemeClr>
          </a:lnRef>
          <a:fillRef idx="1">
            <a:schemeClr val="accent1"/>
          </a:fillRef>
          <a:effectRef idx="0">
            <a:schemeClr val="accent1"/>
          </a:effectRef>
          <a:fontRef idx="minor"/>
        </p:style>
      </p:sp>
      <p:sp>
        <p:nvSpPr>
          <p:cNvPr id="51" name="CustomShape 2"/>
          <p:cNvSpPr/>
          <p:nvPr/>
        </p:nvSpPr>
        <p:spPr>
          <a:xfrm>
            <a:off x="1408974" y="747346"/>
            <a:ext cx="9936903" cy="49910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25000" lnSpcReduction="20000"/>
          </a:bodyPr>
          <a:lstStyle/>
          <a:p>
            <a:pPr>
              <a:lnSpc>
                <a:spcPct val="100000"/>
              </a:lnSpc>
              <a:buNone/>
            </a:pPr>
            <a:endParaRPr lang="en-US" sz="6000" b="0" strike="noStrike" spc="-1" dirty="0">
              <a:latin typeface="Arial"/>
            </a:endParaRPr>
          </a:p>
          <a:p>
            <a:pPr>
              <a:lnSpc>
                <a:spcPct val="100000"/>
              </a:lnSpc>
              <a:buNone/>
            </a:pPr>
            <a:endParaRPr lang="en-US" sz="6000" b="0" strike="noStrike" spc="-1" dirty="0">
              <a:latin typeface="Arial"/>
            </a:endParaRPr>
          </a:p>
          <a:p>
            <a:pPr>
              <a:lnSpc>
                <a:spcPct val="100000"/>
              </a:lnSpc>
              <a:buNone/>
            </a:pPr>
            <a:endParaRPr lang="en-US" sz="6000" b="0" strike="noStrike" spc="-1" dirty="0">
              <a:latin typeface="Arial"/>
            </a:endParaRPr>
          </a:p>
          <a:p>
            <a:pPr>
              <a:lnSpc>
                <a:spcPct val="100000"/>
              </a:lnSpc>
              <a:buNone/>
            </a:pPr>
            <a:endParaRPr lang="en-US" sz="6000" b="0" strike="noStrike" spc="-1" dirty="0">
              <a:latin typeface="Arial"/>
            </a:endParaRPr>
          </a:p>
          <a:p>
            <a:pPr algn="ctr">
              <a:lnSpc>
                <a:spcPct val="100000"/>
              </a:lnSpc>
              <a:buNone/>
            </a:pPr>
            <a:r>
              <a:rPr lang="en-US" sz="12800" spc="-1" dirty="0" smtClean="0">
                <a:latin typeface="Arial"/>
              </a:rPr>
              <a:t>My login design</a:t>
            </a:r>
            <a:r>
              <a:rPr lang="en-US" sz="2800" spc="-1" dirty="0" smtClean="0">
                <a:latin typeface="Arial"/>
              </a:rPr>
              <a:t> </a:t>
            </a:r>
            <a:endParaRPr lang="en-US" sz="2800" b="0" strike="noStrike" spc="-1" dirty="0">
              <a:latin typeface="Arial"/>
            </a:endParaRPr>
          </a:p>
          <a:p>
            <a:pPr>
              <a:lnSpc>
                <a:spcPct val="90000"/>
              </a:lnSpc>
              <a:buNone/>
            </a:pPr>
            <a:endParaRPr lang="en-US" sz="2800" b="0" strike="noStrike" spc="-1" dirty="0">
              <a:latin typeface="Arial"/>
            </a:endParaRPr>
          </a:p>
        </p:txBody>
      </p:sp>
      <p:pic>
        <p:nvPicPr>
          <p:cNvPr id="3" name="Picture 2"/>
          <p:cNvPicPr>
            <a:picLocks noChangeAspect="1"/>
          </p:cNvPicPr>
          <p:nvPr/>
        </p:nvPicPr>
        <p:blipFill>
          <a:blip r:embed="rId2"/>
          <a:stretch>
            <a:fillRect/>
          </a:stretch>
        </p:blipFill>
        <p:spPr>
          <a:xfrm>
            <a:off x="3537526" y="2015745"/>
            <a:ext cx="5134707" cy="37057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ustomShape 1"/>
          <p:cNvSpPr/>
          <p:nvPr/>
        </p:nvSpPr>
        <p:spPr>
          <a:xfrm>
            <a:off x="421920" y="393840"/>
            <a:ext cx="11365920" cy="6287400"/>
          </a:xfrm>
          <a:prstGeom prst="roundRect">
            <a:avLst>
              <a:gd name="adj" fmla="val 16667"/>
            </a:avLst>
          </a:prstGeom>
          <a:noFill/>
          <a:ln w="73080">
            <a:solidFill>
              <a:srgbClr val="92D050"/>
            </a:solidFill>
          </a:ln>
        </p:spPr>
        <p:style>
          <a:lnRef idx="2">
            <a:schemeClr val="accent1">
              <a:shade val="50000"/>
            </a:schemeClr>
          </a:lnRef>
          <a:fillRef idx="1">
            <a:schemeClr val="accent1"/>
          </a:fillRef>
          <a:effectRef idx="0">
            <a:schemeClr val="accent1"/>
          </a:effectRef>
          <a:fontRef idx="minor"/>
        </p:style>
      </p:sp>
      <p:sp>
        <p:nvSpPr>
          <p:cNvPr id="54" name="CustomShape 2"/>
          <p:cNvSpPr/>
          <p:nvPr/>
        </p:nvSpPr>
        <p:spPr>
          <a:xfrm>
            <a:off x="1582613" y="624252"/>
            <a:ext cx="9271537" cy="58283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97500"/>
          </a:bodyPr>
          <a:lstStyle/>
          <a:p>
            <a:pPr>
              <a:lnSpc>
                <a:spcPct val="100000"/>
              </a:lnSpc>
              <a:buNone/>
            </a:pPr>
            <a:r>
              <a:rPr lang="en-US" sz="2000" b="0" strike="noStrike" spc="-1" dirty="0" smtClean="0">
                <a:latin typeface="Arial"/>
              </a:rPr>
              <a:t>These is my home page that display information of my web site</a:t>
            </a:r>
            <a:endParaRPr lang="en-US" sz="2000" b="0" strike="noStrike" spc="-1" dirty="0">
              <a:latin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171" y="1576410"/>
            <a:ext cx="9017977" cy="47355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ustomShape 1"/>
          <p:cNvSpPr/>
          <p:nvPr/>
        </p:nvSpPr>
        <p:spPr>
          <a:xfrm>
            <a:off x="421920" y="393840"/>
            <a:ext cx="11365920" cy="6287400"/>
          </a:xfrm>
          <a:prstGeom prst="roundRect">
            <a:avLst>
              <a:gd name="adj" fmla="val 16667"/>
            </a:avLst>
          </a:prstGeom>
          <a:noFill/>
          <a:ln w="73080">
            <a:solidFill>
              <a:srgbClr val="92D050"/>
            </a:solidFill>
          </a:ln>
        </p:spPr>
        <p:style>
          <a:lnRef idx="2">
            <a:schemeClr val="accent1">
              <a:shade val="50000"/>
            </a:schemeClr>
          </a:lnRef>
          <a:fillRef idx="1">
            <a:schemeClr val="accent1"/>
          </a:fillRef>
          <a:effectRef idx="0">
            <a:schemeClr val="accent1"/>
          </a:effectRef>
          <a:fontRef idx="minor"/>
        </p:style>
      </p:sp>
      <p:sp>
        <p:nvSpPr>
          <p:cNvPr id="57" name="CustomShape 2"/>
          <p:cNvSpPr/>
          <p:nvPr/>
        </p:nvSpPr>
        <p:spPr>
          <a:xfrm>
            <a:off x="1852200" y="602280"/>
            <a:ext cx="8993160" cy="135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96000"/>
          </a:bodyPr>
          <a:lstStyle/>
          <a:p>
            <a:pPr>
              <a:lnSpc>
                <a:spcPct val="100000"/>
              </a:lnSpc>
              <a:buNone/>
            </a:pPr>
            <a:endParaRPr lang="en-US" sz="2800" b="0" strike="noStrike" spc="-1" dirty="0">
              <a:latin typeface="Arial"/>
            </a:endParaRPr>
          </a:p>
          <a:p>
            <a:pPr>
              <a:lnSpc>
                <a:spcPct val="100000"/>
              </a:lnSpc>
              <a:buNone/>
            </a:pPr>
            <a:endParaRPr lang="en-US" sz="2800" b="0" strike="noStrike" spc="-1" dirty="0">
              <a:latin typeface="Arial"/>
            </a:endParaRPr>
          </a:p>
          <a:p>
            <a:pPr>
              <a:lnSpc>
                <a:spcPct val="100000"/>
              </a:lnSpc>
              <a:buNone/>
            </a:pPr>
            <a:endParaRPr lang="en-US" sz="2800" b="0" strike="noStrike" spc="-1" dirty="0">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261" y="1629734"/>
            <a:ext cx="8764245" cy="4158756"/>
          </a:xfrm>
          <a:prstGeom prst="rect">
            <a:avLst/>
          </a:prstGeom>
        </p:spPr>
      </p:pic>
      <p:sp>
        <p:nvSpPr>
          <p:cNvPr id="8" name="CustomShape 2"/>
          <p:cNvSpPr/>
          <p:nvPr/>
        </p:nvSpPr>
        <p:spPr>
          <a:xfrm>
            <a:off x="1143000" y="602280"/>
            <a:ext cx="9930299" cy="91878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25000" lnSpcReduction="20000"/>
          </a:bodyPr>
          <a:lstStyle/>
          <a:p>
            <a:pPr>
              <a:lnSpc>
                <a:spcPct val="100000"/>
              </a:lnSpc>
              <a:buNone/>
            </a:pPr>
            <a:endParaRPr lang="en-US" sz="6000" b="0" strike="noStrike" spc="-1" dirty="0">
              <a:latin typeface="Arial"/>
            </a:endParaRPr>
          </a:p>
          <a:p>
            <a:pPr>
              <a:lnSpc>
                <a:spcPct val="100000"/>
              </a:lnSpc>
              <a:buNone/>
            </a:pPr>
            <a:endParaRPr lang="en-US" sz="8000" b="0" strike="noStrike" spc="-1" dirty="0">
              <a:latin typeface="Arial"/>
            </a:endParaRPr>
          </a:p>
          <a:p>
            <a:pPr>
              <a:lnSpc>
                <a:spcPct val="100000"/>
              </a:lnSpc>
              <a:buNone/>
            </a:pPr>
            <a:endParaRPr lang="en-US" sz="8000" b="0" strike="noStrike" spc="-1" dirty="0">
              <a:latin typeface="Arial"/>
            </a:endParaRPr>
          </a:p>
          <a:p>
            <a:pPr algn="ctr">
              <a:lnSpc>
                <a:spcPct val="100000"/>
              </a:lnSpc>
              <a:buNone/>
            </a:pPr>
            <a:r>
              <a:rPr lang="en-US" sz="8000" spc="-1" dirty="0" smtClean="0">
                <a:latin typeface="Arial"/>
              </a:rPr>
              <a:t>After clicking the book it display more categories of different routs were one can be interested. </a:t>
            </a:r>
            <a:r>
              <a:rPr lang="en-US" sz="17600" spc="-1" dirty="0" smtClean="0">
                <a:latin typeface="Arial"/>
              </a:rPr>
              <a:t> </a:t>
            </a:r>
            <a:r>
              <a:rPr lang="en-US" sz="4000" spc="-1" dirty="0" smtClean="0">
                <a:latin typeface="Arial"/>
              </a:rPr>
              <a:t> </a:t>
            </a:r>
            <a:endParaRPr lang="en-US" sz="4000" b="0" strike="noStrike" spc="-1" dirty="0">
              <a:latin typeface="Arial"/>
            </a:endParaRPr>
          </a:p>
          <a:p>
            <a:pPr>
              <a:lnSpc>
                <a:spcPct val="90000"/>
              </a:lnSpc>
              <a:buNone/>
            </a:pPr>
            <a:endParaRPr lang="en-US" sz="2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CustomShape 2"/>
          <p:cNvSpPr/>
          <p:nvPr/>
        </p:nvSpPr>
        <p:spPr>
          <a:xfrm>
            <a:off x="1852200" y="602280"/>
            <a:ext cx="8993160" cy="135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96000"/>
          </a:bodyPr>
          <a:lstStyle/>
          <a:p>
            <a:pPr>
              <a:lnSpc>
                <a:spcPct val="100000"/>
              </a:lnSpc>
              <a:buNone/>
            </a:pPr>
            <a:endParaRPr lang="en-US" sz="2800" b="0" strike="noStrike" spc="-1" dirty="0">
              <a:latin typeface="Arial"/>
            </a:endParaRPr>
          </a:p>
          <a:p>
            <a:pPr>
              <a:lnSpc>
                <a:spcPct val="100000"/>
              </a:lnSpc>
              <a:buNone/>
            </a:pPr>
            <a:endParaRPr lang="en-US" sz="2800" b="0" strike="noStrike" spc="-1" dirty="0">
              <a:latin typeface="Arial"/>
            </a:endParaRPr>
          </a:p>
          <a:p>
            <a:pPr>
              <a:lnSpc>
                <a:spcPct val="100000"/>
              </a:lnSpc>
              <a:buNone/>
            </a:pPr>
            <a:endParaRPr lang="en-US" sz="2800" b="0" strike="noStrike" spc="-1" dirty="0">
              <a:latin typeface="Arial"/>
            </a:endParaRPr>
          </a:p>
        </p:txBody>
      </p:sp>
      <p:sp>
        <p:nvSpPr>
          <p:cNvPr id="5" name="CustomShape 2"/>
          <p:cNvSpPr/>
          <p:nvPr/>
        </p:nvSpPr>
        <p:spPr>
          <a:xfrm>
            <a:off x="1310054" y="602280"/>
            <a:ext cx="9945631" cy="100916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25000" lnSpcReduction="20000"/>
          </a:bodyPr>
          <a:lstStyle/>
          <a:p>
            <a:pPr>
              <a:lnSpc>
                <a:spcPct val="100000"/>
              </a:lnSpc>
              <a:buNone/>
            </a:pPr>
            <a:endParaRPr lang="en-US" sz="6000" b="0" strike="noStrike" spc="-1" dirty="0">
              <a:latin typeface="Arial"/>
            </a:endParaRPr>
          </a:p>
          <a:p>
            <a:pPr>
              <a:lnSpc>
                <a:spcPct val="100000"/>
              </a:lnSpc>
              <a:buNone/>
            </a:pPr>
            <a:endParaRPr lang="en-US" sz="8000" b="0" strike="noStrike" spc="-1" dirty="0">
              <a:latin typeface="Arial"/>
            </a:endParaRPr>
          </a:p>
          <a:p>
            <a:pPr>
              <a:lnSpc>
                <a:spcPct val="100000"/>
              </a:lnSpc>
              <a:buNone/>
            </a:pPr>
            <a:endParaRPr lang="en-US" sz="8000" b="0" strike="noStrike" spc="-1" dirty="0">
              <a:latin typeface="Arial"/>
            </a:endParaRPr>
          </a:p>
          <a:p>
            <a:pPr algn="ctr">
              <a:lnSpc>
                <a:spcPct val="100000"/>
              </a:lnSpc>
              <a:buNone/>
            </a:pPr>
            <a:r>
              <a:rPr lang="en-US" sz="8000" spc="-1" dirty="0" smtClean="0">
                <a:latin typeface="Arial"/>
              </a:rPr>
              <a:t>After clicking the your place of chose it display another section were you put your details on how many are going to for the trip. </a:t>
            </a:r>
            <a:r>
              <a:rPr lang="en-US" sz="17600" spc="-1" dirty="0" smtClean="0">
                <a:latin typeface="Arial"/>
              </a:rPr>
              <a:t> </a:t>
            </a:r>
            <a:r>
              <a:rPr lang="en-US" sz="4000" spc="-1" dirty="0" smtClean="0">
                <a:latin typeface="Arial"/>
              </a:rPr>
              <a:t> </a:t>
            </a:r>
            <a:endParaRPr lang="en-US" sz="4000" b="0" strike="noStrike" spc="-1" dirty="0">
              <a:latin typeface="Arial"/>
            </a:endParaRPr>
          </a:p>
          <a:p>
            <a:pPr>
              <a:lnSpc>
                <a:spcPct val="90000"/>
              </a:lnSpc>
              <a:buNone/>
            </a:pPr>
            <a:endParaRPr lang="en-US" sz="2800" b="0" strike="noStrike" spc="-1" dirty="0">
              <a:latin typeface="Arial"/>
            </a:endParaRPr>
          </a:p>
        </p:txBody>
      </p:sp>
      <p:pic>
        <p:nvPicPr>
          <p:cNvPr id="2" name="Picture 1"/>
          <p:cNvPicPr>
            <a:picLocks noChangeAspect="1"/>
          </p:cNvPicPr>
          <p:nvPr/>
        </p:nvPicPr>
        <p:blipFill>
          <a:blip r:embed="rId2"/>
          <a:stretch>
            <a:fillRect/>
          </a:stretch>
        </p:blipFill>
        <p:spPr>
          <a:xfrm>
            <a:off x="1441875" y="1459523"/>
            <a:ext cx="4431387" cy="4800600"/>
          </a:xfrm>
          <a:prstGeom prst="rect">
            <a:avLst/>
          </a:prstGeom>
        </p:spPr>
      </p:pic>
      <p:pic>
        <p:nvPicPr>
          <p:cNvPr id="3" name="Picture 2"/>
          <p:cNvPicPr>
            <a:picLocks noChangeAspect="1"/>
          </p:cNvPicPr>
          <p:nvPr/>
        </p:nvPicPr>
        <p:blipFill>
          <a:blip r:embed="rId3"/>
          <a:stretch>
            <a:fillRect/>
          </a:stretch>
        </p:blipFill>
        <p:spPr>
          <a:xfrm>
            <a:off x="7306407" y="1459523"/>
            <a:ext cx="4809393" cy="5125916"/>
          </a:xfrm>
          <a:prstGeom prst="rect">
            <a:avLst/>
          </a:prstGeom>
        </p:spPr>
      </p:pic>
      <p:cxnSp>
        <p:nvCxnSpPr>
          <p:cNvPr id="6" name="Straight Arrow Connector 5"/>
          <p:cNvCxnSpPr/>
          <p:nvPr/>
        </p:nvCxnSpPr>
        <p:spPr>
          <a:xfrm>
            <a:off x="5583115" y="3710354"/>
            <a:ext cx="1186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216903"/>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ustomShape 1"/>
          <p:cNvSpPr/>
          <p:nvPr/>
        </p:nvSpPr>
        <p:spPr>
          <a:xfrm>
            <a:off x="421920" y="393840"/>
            <a:ext cx="11365920" cy="6287400"/>
          </a:xfrm>
          <a:prstGeom prst="roundRect">
            <a:avLst>
              <a:gd name="adj" fmla="val 16667"/>
            </a:avLst>
          </a:prstGeom>
          <a:noFill/>
          <a:ln w="73080">
            <a:solidFill>
              <a:srgbClr val="92D050"/>
            </a:solidFill>
          </a:ln>
        </p:spPr>
        <p:style>
          <a:lnRef idx="2">
            <a:schemeClr val="accent1">
              <a:shade val="50000"/>
            </a:schemeClr>
          </a:lnRef>
          <a:fillRef idx="1">
            <a:schemeClr val="accent1"/>
          </a:fillRef>
          <a:effectRef idx="0">
            <a:schemeClr val="accent1"/>
          </a:effectRef>
          <a:fontRef idx="minor"/>
        </p:style>
      </p:sp>
      <p:sp>
        <p:nvSpPr>
          <p:cNvPr id="57" name="CustomShape 2"/>
          <p:cNvSpPr/>
          <p:nvPr/>
        </p:nvSpPr>
        <p:spPr>
          <a:xfrm>
            <a:off x="1852200" y="602280"/>
            <a:ext cx="8993160" cy="135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96000"/>
          </a:bodyPr>
          <a:lstStyle/>
          <a:p>
            <a:pPr>
              <a:lnSpc>
                <a:spcPct val="100000"/>
              </a:lnSpc>
              <a:buNone/>
            </a:pPr>
            <a:endParaRPr lang="en-US" sz="2800" b="0" strike="noStrike" spc="-1" dirty="0">
              <a:latin typeface="Arial"/>
            </a:endParaRPr>
          </a:p>
          <a:p>
            <a:pPr>
              <a:lnSpc>
                <a:spcPct val="100000"/>
              </a:lnSpc>
              <a:buNone/>
            </a:pPr>
            <a:endParaRPr lang="en-US" sz="2800" b="0" strike="noStrike" spc="-1" dirty="0">
              <a:latin typeface="Arial"/>
            </a:endParaRPr>
          </a:p>
          <a:p>
            <a:pPr>
              <a:lnSpc>
                <a:spcPct val="100000"/>
              </a:lnSpc>
              <a:buNone/>
            </a:pPr>
            <a:endParaRPr lang="en-US" sz="2800" b="0" strike="noStrike" spc="-1" dirty="0">
              <a:latin typeface="Arial"/>
            </a:endParaRPr>
          </a:p>
        </p:txBody>
      </p:sp>
      <p:sp>
        <p:nvSpPr>
          <p:cNvPr id="8" name="CustomShape 2"/>
          <p:cNvSpPr/>
          <p:nvPr/>
        </p:nvSpPr>
        <p:spPr>
          <a:xfrm>
            <a:off x="1229502" y="582882"/>
            <a:ext cx="9936839" cy="121760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fontScale="25000" lnSpcReduction="20000"/>
          </a:bodyPr>
          <a:lstStyle/>
          <a:p>
            <a:pPr>
              <a:lnSpc>
                <a:spcPct val="100000"/>
              </a:lnSpc>
              <a:buNone/>
            </a:pPr>
            <a:endParaRPr lang="en-US" sz="6000" b="0" strike="noStrike" spc="-1" dirty="0">
              <a:latin typeface="Arial"/>
            </a:endParaRPr>
          </a:p>
          <a:p>
            <a:pPr>
              <a:lnSpc>
                <a:spcPct val="100000"/>
              </a:lnSpc>
              <a:buNone/>
            </a:pPr>
            <a:endParaRPr lang="en-US" sz="8000" b="0" strike="noStrike" spc="-1" dirty="0">
              <a:latin typeface="Arial"/>
            </a:endParaRPr>
          </a:p>
          <a:p>
            <a:pPr>
              <a:lnSpc>
                <a:spcPct val="100000"/>
              </a:lnSpc>
              <a:buNone/>
            </a:pPr>
            <a:endParaRPr lang="en-US" sz="8000" b="0" strike="noStrike" spc="-1" dirty="0">
              <a:latin typeface="Arial"/>
            </a:endParaRPr>
          </a:p>
          <a:p>
            <a:pPr algn="ctr">
              <a:lnSpc>
                <a:spcPct val="100000"/>
              </a:lnSpc>
              <a:buNone/>
            </a:pPr>
            <a:r>
              <a:rPr lang="en-US" sz="8000" spc="-1" dirty="0" smtClean="0">
                <a:latin typeface="Arial"/>
              </a:rPr>
              <a:t>Here the secretary </a:t>
            </a:r>
            <a:r>
              <a:rPr lang="en-US" sz="8000" spc="-1" dirty="0" smtClean="0">
                <a:latin typeface="Arial"/>
              </a:rPr>
              <a:t>, </a:t>
            </a:r>
            <a:r>
              <a:rPr lang="en-US" sz="8000" spc="-1" dirty="0">
                <a:solidFill>
                  <a:srgbClr val="000000"/>
                </a:solidFill>
                <a:latin typeface="Calibri"/>
              </a:rPr>
              <a:t>tour operators </a:t>
            </a:r>
            <a:r>
              <a:rPr lang="en-US" sz="8000" spc="-1" dirty="0" smtClean="0">
                <a:latin typeface="Arial"/>
              </a:rPr>
              <a:t>and </a:t>
            </a:r>
            <a:r>
              <a:rPr lang="en-US" sz="8000" spc="-1" dirty="0" smtClean="0">
                <a:latin typeface="Arial"/>
              </a:rPr>
              <a:t>the staff can view who has book </a:t>
            </a:r>
            <a:r>
              <a:rPr lang="en-US" sz="8000" spc="-1" dirty="0" smtClean="0">
                <a:latin typeface="Arial"/>
              </a:rPr>
              <a:t>made any payments</a:t>
            </a:r>
            <a:r>
              <a:rPr lang="en-US" sz="8000" spc="-1" dirty="0" smtClean="0">
                <a:latin typeface="Arial"/>
              </a:rPr>
              <a:t>, then he or she can be given the permit as he wanted  according to her choice of details provided. </a:t>
            </a:r>
            <a:r>
              <a:rPr lang="en-US" sz="17600" spc="-1" dirty="0" smtClean="0">
                <a:latin typeface="Arial"/>
              </a:rPr>
              <a:t> </a:t>
            </a:r>
            <a:r>
              <a:rPr lang="en-US" sz="4000" spc="-1" dirty="0" smtClean="0">
                <a:latin typeface="Arial"/>
              </a:rPr>
              <a:t> </a:t>
            </a:r>
            <a:endParaRPr lang="en-US" sz="4000" b="0" strike="noStrike" spc="-1" dirty="0">
              <a:latin typeface="Arial"/>
            </a:endParaRPr>
          </a:p>
          <a:p>
            <a:pPr>
              <a:lnSpc>
                <a:spcPct val="90000"/>
              </a:lnSpc>
              <a:buNone/>
            </a:pPr>
            <a:endParaRPr lang="en-US" sz="2800" b="0" strike="noStrike" spc="-1" dirty="0">
              <a:latin typeface="Arial"/>
            </a:endParaRPr>
          </a:p>
        </p:txBody>
      </p:sp>
      <p:pic>
        <p:nvPicPr>
          <p:cNvPr id="2" name="Picture 1"/>
          <p:cNvPicPr>
            <a:picLocks noChangeAspect="1"/>
          </p:cNvPicPr>
          <p:nvPr/>
        </p:nvPicPr>
        <p:blipFill>
          <a:blip r:embed="rId2"/>
          <a:stretch>
            <a:fillRect/>
          </a:stretch>
        </p:blipFill>
        <p:spPr>
          <a:xfrm>
            <a:off x="958324" y="1800488"/>
            <a:ext cx="10208017" cy="4468428"/>
          </a:xfrm>
          <a:prstGeom prst="rect">
            <a:avLst/>
          </a:prstGeom>
        </p:spPr>
      </p:pic>
    </p:spTree>
    <p:extLst>
      <p:ext uri="{BB962C8B-B14F-4D97-AF65-F5344CB8AC3E}">
        <p14:creationId xmlns:p14="http://schemas.microsoft.com/office/powerpoint/2010/main" val="1320018410"/>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2824</TotalTime>
  <Words>788</Words>
  <Application>Microsoft Office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Arial Black</vt:lpstr>
      <vt:lpstr>Arial Nova Cond Light</vt:lpstr>
      <vt:lpstr>Calibri</vt:lpstr>
      <vt:lpstr>Calibri Light</vt:lpstr>
      <vt:lpstr>Copperplate Gothic Bold</vt:lpstr>
      <vt:lpstr>Courier New</vt:lpstr>
      <vt:lpstr>DejaVu Sans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Cornel Kemboi</dc:creator>
  <dc:description/>
  <cp:lastModifiedBy>ELVIS</cp:lastModifiedBy>
  <cp:revision>50</cp:revision>
  <dcterms:created xsi:type="dcterms:W3CDTF">2020-09-29T04:36:22Z</dcterms:created>
  <dcterms:modified xsi:type="dcterms:W3CDTF">2024-05-08T09:32:29Z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LinksUpToDate">
    <vt:bool>false</vt:bool>
  </property>
  <property fmtid="{D5CDD505-2E9C-101B-9397-08002B2CF9AE}" pid="5" name="MMClips">
    <vt:i4>0</vt:i4>
  </property>
  <property fmtid="{D5CDD505-2E9C-101B-9397-08002B2CF9AE}" pid="6" name="Notes">
    <vt:i4>0</vt:i4>
  </property>
  <property fmtid="{D5CDD505-2E9C-101B-9397-08002B2CF9AE}" pid="7" name="PresentationFormat">
    <vt:lpwstr>Widescreen</vt:lpwstr>
  </property>
  <property fmtid="{D5CDD505-2E9C-101B-9397-08002B2CF9AE}" pid="8" name="ScaleCrop">
    <vt:bool>false</vt:bool>
  </property>
  <property fmtid="{D5CDD505-2E9C-101B-9397-08002B2CF9AE}" pid="9" name="ShareDoc">
    <vt:bool>false</vt:bool>
  </property>
  <property fmtid="{D5CDD505-2E9C-101B-9397-08002B2CF9AE}" pid="10" name="Slides">
    <vt:i4>12</vt:i4>
  </property>
</Properties>
</file>